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7" r:id="rId2"/>
    <p:sldId id="258" r:id="rId3"/>
    <p:sldId id="259" r:id="rId4"/>
    <p:sldId id="286" r:id="rId5"/>
    <p:sldId id="260" r:id="rId6"/>
    <p:sldId id="320" r:id="rId7"/>
    <p:sldId id="285" r:id="rId8"/>
    <p:sldId id="284" r:id="rId9"/>
    <p:sldId id="283" r:id="rId10"/>
    <p:sldId id="282" r:id="rId11"/>
    <p:sldId id="287" r:id="rId12"/>
    <p:sldId id="261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6" r:id="rId30"/>
    <p:sldId id="307" r:id="rId31"/>
    <p:sldId id="304" r:id="rId32"/>
    <p:sldId id="262" r:id="rId33"/>
    <p:sldId id="268" r:id="rId34"/>
    <p:sldId id="270" r:id="rId35"/>
    <p:sldId id="271" r:id="rId36"/>
    <p:sldId id="272" r:id="rId37"/>
    <p:sldId id="315" r:id="rId38"/>
    <p:sldId id="316" r:id="rId39"/>
    <p:sldId id="317" r:id="rId40"/>
    <p:sldId id="318" r:id="rId41"/>
    <p:sldId id="274" r:id="rId42"/>
    <p:sldId id="281" r:id="rId43"/>
    <p:sldId id="319" r:id="rId44"/>
    <p:sldId id="321" r:id="rId45"/>
    <p:sldId id="275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4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1880D-2980-4073-8741-7B2217683049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BAD5D-0082-4D7B-9214-2E7D01EAC9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BAD5D-0082-4D7B-9214-2E7D01EAC955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63D0-8707-48B9-8B2D-30A3D46D722A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4AD-0430-433E-A5C4-0F9EF001E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63D0-8707-48B9-8B2D-30A3D46D722A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4AD-0430-433E-A5C4-0F9EF001E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63D0-8707-48B9-8B2D-30A3D46D722A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4AD-0430-433E-A5C4-0F9EF001E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63D0-8707-48B9-8B2D-30A3D46D722A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4AD-0430-433E-A5C4-0F9EF001E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63D0-8707-48B9-8B2D-30A3D46D722A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4AD-0430-433E-A5C4-0F9EF001E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63D0-8707-48B9-8B2D-30A3D46D722A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4AD-0430-433E-A5C4-0F9EF001E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63D0-8707-48B9-8B2D-30A3D46D722A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4AD-0430-433E-A5C4-0F9EF001E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63D0-8707-48B9-8B2D-30A3D46D722A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4AD-0430-433E-A5C4-0F9EF001E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63D0-8707-48B9-8B2D-30A3D46D722A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4AD-0430-433E-A5C4-0F9EF001E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63D0-8707-48B9-8B2D-30A3D46D722A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4AD-0430-433E-A5C4-0F9EF001EE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363D0-8707-48B9-8B2D-30A3D46D722A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7034AD-0430-433E-A5C4-0F9EF001EE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F7363D0-8707-48B9-8B2D-30A3D46D722A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7034AD-0430-433E-A5C4-0F9EF001EE8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1500174"/>
            <a:ext cx="638989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ГЕОФИЗИКА</a:t>
            </a:r>
          </a:p>
          <a:p>
            <a:pPr algn="ctr"/>
            <a:r>
              <a:rPr lang="ru-RU" sz="5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</a:t>
            </a:r>
          </a:p>
          <a:p>
            <a:pPr algn="ctr"/>
            <a:r>
              <a:rPr lang="ru-RU" sz="5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ФИЗИКА ПЛАНЕТ</a:t>
            </a:r>
          </a:p>
          <a:p>
            <a:pPr algn="ctr"/>
            <a:endParaRPr lang="ru-RU" sz="5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44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(вводные лекции 2)</a:t>
            </a:r>
            <a:endParaRPr lang="ru-RU" sz="4400" b="1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витационное поле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42853"/>
            <a:ext cx="8643998" cy="5818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224" y="6143644"/>
            <a:ext cx="7590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ГРАВИТАЦИОННАЯ  КАРТА  ЛУНЫ  (ДАННЫЕ «GRAIL») 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0220-luna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714356"/>
            <a:ext cx="5857916" cy="51094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2976" y="214290"/>
            <a:ext cx="6742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ЗАГАДКА  НЕУДАЧИ  МИССИИ  АЛС  «ЛУНА – 15»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4414" y="5934670"/>
            <a:ext cx="64165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АЛС  НОВОГО  ТИПА ДЛЯ  ДОСТАВКИ </a:t>
            </a:r>
          </a:p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  ЗЕМЛЮ  ОБРАЗЦОВ  ЛУННОГО  ВЕЩЕСТВА</a:t>
            </a:r>
          </a:p>
          <a:p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тон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214290"/>
            <a:ext cx="6729150" cy="5311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852" y="5643578"/>
            <a:ext cx="65437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ЗАПУСК  С  ПОМОЩЬЮ  ТЯЖЕЛОГО  НОСИТЕЛЯ</a:t>
            </a:r>
          </a:p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«ПРОТОН»  13 ИЮЛЯ 1969 ГОДА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оре кризисов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214290"/>
            <a:ext cx="6788582" cy="4772579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000232" y="2857496"/>
            <a:ext cx="1857388" cy="78581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1155" y="5072074"/>
            <a:ext cx="875284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  ПОСАДКЕ  21 ИЮЛЯ  1969  ГОДА</a:t>
            </a:r>
          </a:p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АВТОМАТИЧЕСКАЯ  СТАНЦИЯ  РАЗБИЛАСЬ,</a:t>
            </a:r>
          </a:p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ПРЕДПОЛОЖИТЕЛЬНО  СТОЛКНУВШИСЬ  С</a:t>
            </a:r>
          </a:p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МЕСТНЫМ  ГОРНЫМ ОБРАЗОВАНИЕМ  В  МОРЕ  КРИЗИСОВ …</a:t>
            </a:r>
          </a:p>
          <a:p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ail_crisium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285860"/>
            <a:ext cx="8680725" cy="5184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142852"/>
            <a:ext cx="853470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ГЛУБИННЫЕ  СТРУКТУРЫ  МОРЯ  КРИЗИСОВ</a:t>
            </a:r>
          </a:p>
          <a:p>
            <a:pPr algn="ctr"/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(ПО  ДАННЫМ  МИССИИ </a:t>
            </a:r>
            <a:r>
              <a:rPr lang="en-US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en-US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GRAIL</a:t>
            </a:r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r>
              <a:rPr lang="en-US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ru-RU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уна 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571480"/>
            <a:ext cx="7000924" cy="57751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1c6516a56470f22bd7517eb73d14a0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3500438"/>
            <a:ext cx="7786742" cy="3107607"/>
          </a:xfrm>
          <a:prstGeom prst="rect">
            <a:avLst/>
          </a:prstGeom>
        </p:spPr>
      </p:pic>
      <p:pic>
        <p:nvPicPr>
          <p:cNvPr id="4" name="Рисунок 3" descr="ced6d7cfbcc10ebe683dfbba6d396f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14290"/>
            <a:ext cx="2357454" cy="3052118"/>
          </a:xfrm>
          <a:prstGeom prst="rect">
            <a:avLst/>
          </a:prstGeom>
        </p:spPr>
      </p:pic>
      <p:pic>
        <p:nvPicPr>
          <p:cNvPr id="5" name="Рисунок 4" descr="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058" y="1142984"/>
            <a:ext cx="3000396" cy="21307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6248" y="214290"/>
            <a:ext cx="3642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ДОСТАВКА  ЛУННОГО</a:t>
            </a:r>
            <a:b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ГРУНТА  НА ЗЕМЛЮ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вижение полюсов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214422"/>
            <a:ext cx="6357982" cy="53055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285728"/>
            <a:ext cx="8113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«ЛУННАЯ  ГЕОФИЗИКА»:  МИГРАЦИЯ  ЛУННЫХ  ПОЛЮСОВ</a:t>
            </a:r>
          </a:p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  3 МЛРД.  ЛЕТ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сь вращен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928670"/>
            <a:ext cx="4929222" cy="55949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1538" y="357166"/>
            <a:ext cx="7420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ИЗМЕНЕНИЕ  ПОЛОЖЕНИЯ  ЛУННОЙ ОСИ  ВРАЩЕНИЯ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сь вращения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500042"/>
            <a:ext cx="5091365" cy="5921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8" y="1142984"/>
            <a:ext cx="323518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ВНУТРЕННИЕ</a:t>
            </a:r>
            <a:b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ПРОЦЕССЫ   -</a:t>
            </a: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ОБРАЗОВАНИЕ</a:t>
            </a:r>
            <a:b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ОКЕАНА  БУРЬ  И</a:t>
            </a: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СМЕЖНЫХ  МОРЕЙ</a:t>
            </a: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КАК  ПРИЧИНА</a:t>
            </a:r>
            <a:b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ВАРИАЦИЙ  В </a:t>
            </a:r>
            <a:b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ПОЛОЖЕНИИ</a:t>
            </a:r>
            <a:b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ЛУННОЙ   ОСИ</a:t>
            </a:r>
            <a:b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ВРАЩЕНИЯ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6362" y="332656"/>
            <a:ext cx="5615640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>
                <a:latin typeface="Monotype Corsiva" pitchFamily="66" charset="0"/>
                <a:ea typeface="Tahoma" pitchFamily="34" charset="0"/>
                <a:cs typeface="Tahoma" pitchFamily="34" charset="0"/>
              </a:rPr>
              <a:t>ОСОБЕННОСТИ </a:t>
            </a:r>
            <a:endParaRPr lang="ru-RU" sz="4800" dirty="0" smtClean="0">
              <a:latin typeface="Monotype Corsiva" pitchFamily="66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4800" dirty="0" smtClean="0">
                <a:latin typeface="Monotype Corsiva" pitchFamily="66" charset="0"/>
                <a:ea typeface="Tahoma" pitchFamily="34" charset="0"/>
                <a:cs typeface="Tahoma" pitchFamily="34" charset="0"/>
              </a:rPr>
              <a:t>ФИЗИКИ  ПЛАНЕТ </a:t>
            </a:r>
          </a:p>
          <a:p>
            <a:pPr algn="ctr"/>
            <a:r>
              <a:rPr lang="ru-RU" sz="4800" dirty="0" smtClean="0">
                <a:latin typeface="Monotype Corsiva" pitchFamily="66" charset="0"/>
                <a:ea typeface="Tahoma" pitchFamily="34" charset="0"/>
                <a:cs typeface="Tahoma" pitchFamily="34" charset="0"/>
              </a:rPr>
              <a:t>НА  ПРИМЕРЕ </a:t>
            </a:r>
          </a:p>
          <a:p>
            <a:pPr algn="ctr"/>
            <a:r>
              <a:rPr lang="ru-RU" sz="4800" dirty="0" smtClean="0">
                <a:latin typeface="Monotype Corsiva" pitchFamily="66" charset="0"/>
                <a:ea typeface="Tahoma" pitchFamily="34" charset="0"/>
                <a:cs typeface="Tahoma" pitchFamily="34" charset="0"/>
              </a:rPr>
              <a:t>ИЗУЧЕНИЯ </a:t>
            </a:r>
          </a:p>
          <a:p>
            <a:pPr algn="ctr"/>
            <a:r>
              <a:rPr lang="ru-RU" sz="4800" dirty="0" smtClean="0">
                <a:latin typeface="Monotype Corsiva" pitchFamily="66" charset="0"/>
                <a:ea typeface="Tahoma" pitchFamily="34" charset="0"/>
                <a:cs typeface="Tahoma" pitchFamily="34" charset="0"/>
              </a:rPr>
              <a:t>БЛИЖАЙШИХ </a:t>
            </a:r>
          </a:p>
          <a:p>
            <a:pPr algn="ctr"/>
            <a:r>
              <a:rPr lang="ru-RU" sz="4800" dirty="0" smtClean="0">
                <a:latin typeface="Monotype Corsiva" pitchFamily="66" charset="0"/>
                <a:ea typeface="Tahoma" pitchFamily="34" charset="0"/>
                <a:cs typeface="Tahoma" pitchFamily="34" charset="0"/>
              </a:rPr>
              <a:t>К  ЗЕМЛЕ  </a:t>
            </a:r>
            <a:r>
              <a:rPr lang="ru-RU" sz="4800" dirty="0">
                <a:latin typeface="Monotype Corsiva" pitchFamily="66" charset="0"/>
                <a:ea typeface="Tahoma" pitchFamily="34" charset="0"/>
                <a:cs typeface="Tahoma" pitchFamily="34" charset="0"/>
              </a:rPr>
              <a:t>ТЕЛ </a:t>
            </a:r>
            <a:r>
              <a:rPr lang="ru-RU" sz="4800" dirty="0" smtClean="0">
                <a:latin typeface="Monotype Corsiva" pitchFamily="66" charset="0"/>
                <a:ea typeface="Tahoma" pitchFamily="34" charset="0"/>
                <a:cs typeface="Tahoma" pitchFamily="34" charset="0"/>
              </a:rPr>
              <a:t>: </a:t>
            </a:r>
          </a:p>
          <a:p>
            <a:pPr algn="ctr"/>
            <a:r>
              <a:rPr lang="ru-RU" sz="4800" dirty="0" smtClean="0">
                <a:latin typeface="Monotype Corsiva" pitchFamily="66" charset="0"/>
                <a:ea typeface="Tahoma" pitchFamily="34" charset="0"/>
                <a:cs typeface="Tahoma" pitchFamily="34" charset="0"/>
              </a:rPr>
              <a:t>ЛУНЫ  И </a:t>
            </a:r>
          </a:p>
          <a:p>
            <a:pPr algn="ctr"/>
            <a:r>
              <a:rPr lang="ru-RU" sz="4800" dirty="0" smtClean="0">
                <a:latin typeface="Monotype Corsiva" pitchFamily="66" charset="0"/>
                <a:ea typeface="Tahoma" pitchFamily="34" charset="0"/>
                <a:cs typeface="Tahoma" pitchFamily="34" charset="0"/>
              </a:rPr>
              <a:t>АСТЕРОИДОВ</a:t>
            </a:r>
            <a:endParaRPr lang="ru-RU" sz="4800" dirty="0">
              <a:latin typeface="Monotype Corsiva" pitchFamily="66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унная кор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785794"/>
            <a:ext cx="8715436" cy="5488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852" y="0"/>
            <a:ext cx="6543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СОВРЕМЕННАЯ  ТОЛЩИНА  ЛУННОЙ  КОРЫ  ПО</a:t>
            </a:r>
          </a:p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ГРАВИТАЦИОННЫМ  ИЗМЕРЕНИЯМ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100" y="6357958"/>
            <a:ext cx="7475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СТРЕЛКОЙ  УКАЗАНА  НАИВЫСШАЯ  ТОЧКА  НА  ЛУНЕ 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ighest Point on the Moon! - LROC News Syst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260350"/>
            <a:ext cx="5915025" cy="5972175"/>
          </a:xfrm>
          <a:prstGeom prst="rect">
            <a:avLst/>
          </a:prstGeom>
          <a:noFill/>
        </p:spPr>
      </p:pic>
      <p:cxnSp>
        <p:nvCxnSpPr>
          <p:cNvPr id="4" name="Прямая со стрелкой 3"/>
          <p:cNvCxnSpPr/>
          <p:nvPr/>
        </p:nvCxnSpPr>
        <p:spPr>
          <a:xfrm rot="5400000" flipH="1" flipV="1">
            <a:off x="4286248" y="3286124"/>
            <a:ext cx="357190" cy="35719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2844" y="6286520"/>
            <a:ext cx="8871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ОТМЕТКА  10,78 КМ  ОТ УРОВНЯ  СФЕРЫ  С РАДИУСОМ  1738  КМ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лушар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357298"/>
            <a:ext cx="8580258" cy="47406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0100" y="285728"/>
            <a:ext cx="6697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РАЗЛИЧИЯ  В  СТРОЕНИИ  ВИДИМОГО  И</a:t>
            </a:r>
            <a:b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ОБРАТНОГО  ПОЛУШАРИЙ  ЛУНЫ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6072206"/>
            <a:ext cx="816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ЭПОХА  ЛУННОГО  ВУЛКАНИЗМА  ПРОЯВИЛАСЬ  В ОСНОВНОМ  НА</a:t>
            </a:r>
          </a:p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ВИДИМОМ  ПОЛУШАРИИ  ЛУНЫ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поллон_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8572528" cy="6181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поллон_17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85728"/>
            <a:ext cx="8429652" cy="5312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2976" y="5786454"/>
            <a:ext cx="7096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ПОДТВЕРЖДЕНИЕ  ПОЗДНЕГО  ПЕРИОДА  ЛУННОГО</a:t>
            </a:r>
            <a:b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ВУЛКАНИЗМА  -  ОКОЛО  3,7 МЛРД.  ЛЕТ  НАЗАД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57736172_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283969"/>
            <a:ext cx="8183140" cy="5119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214290"/>
            <a:ext cx="849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ПРИКЛАДНЫЕ  ПРОБЛЕМЫ  ИЗУЧЕНИЯ  БЛИЖНЕГО</a:t>
            </a:r>
            <a:b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КОСМОСА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ефецит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357166"/>
            <a:ext cx="8572528" cy="577010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ефицит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428604"/>
            <a:ext cx="8643966" cy="594853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стероид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14290"/>
            <a:ext cx="8193478" cy="637480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анетрес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76071"/>
            <a:ext cx="8786842" cy="65819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63594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424936" cy="6318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6182" y="500042"/>
            <a:ext cx="4929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ПОЛЕ  ТЯГОТЕНИЯ  ЛУНЫ</a:t>
            </a:r>
            <a:endParaRPr lang="ru-RU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нетрес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8786842" cy="657135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анетрес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8451148" cy="640836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озговой штурм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357298"/>
            <a:ext cx="8715404" cy="4379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910" y="5857892"/>
            <a:ext cx="80842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ТВ: ПЕРЕДАЧА «МОЗГОВОЙ ШТУРМ»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14546" y="357166"/>
            <a:ext cx="449995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ЭКСПЕРТНЫЕ  ОЦЕНКИ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V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8614066" cy="50720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5429264"/>
            <a:ext cx="869821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ЧТО МЫ МОЖЕМ ДОБЫТЬ В КОСМОСЕ?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V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8"/>
            <a:ext cx="8643966" cy="50366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5380672"/>
            <a:ext cx="897232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atin typeface="Monotype Corsiva" pitchFamily="66" charset="0"/>
                <a:ea typeface="Tahoma" pitchFamily="34" charset="0"/>
                <a:cs typeface="Tahoma" pitchFamily="34" charset="0"/>
              </a:rPr>
              <a:t>Вопрос: 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  ЗАЧЕМ  ДОСТАВЛЯТЬ,  НАПРИМЕР,  ПЛАТИНУ  С  ЛУНЫ, </a:t>
            </a:r>
          </a:p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КОГДА  ИЗВЕСТНО, ЧТО ПЛАТИНА  СОДЕРЖИТСЯ  НА ЗЕМЛЕ В </a:t>
            </a:r>
          </a:p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БОЛЬШОМ КОЛИЧЕСТВЕ  В МОРСКОЙ ВОДЕ ЗЕМНЫХ  ОКЕАНОВ?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142852"/>
            <a:ext cx="2210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Monotype Corsiva" pitchFamily="66" charset="0"/>
              </a:rPr>
              <a:t>ОТВЕТ:</a:t>
            </a:r>
            <a:endParaRPr lang="ru-RU" sz="4000" b="1" dirty="0"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8662" y="5411450"/>
            <a:ext cx="44793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i="1" dirty="0" smtClean="0"/>
          </a:p>
          <a:p>
            <a:r>
              <a:rPr lang="en-US" sz="2400" i="1" dirty="0" smtClean="0"/>
              <a:t>President &amp; Chief Asteroid Miner</a:t>
            </a:r>
          </a:p>
          <a:p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8" name="Рисунок 7" descr="chr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785794"/>
            <a:ext cx="7580173" cy="4798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0100" y="5643578"/>
            <a:ext cx="23574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Monotype Corsiva" pitchFamily="66" charset="0"/>
              </a:rPr>
              <a:t>Chris </a:t>
            </a:r>
            <a:r>
              <a:rPr lang="en-US" sz="3200" i="1" dirty="0" err="1" smtClean="0">
                <a:latin typeface="Monotype Corsiva" pitchFamily="66" charset="0"/>
              </a:rPr>
              <a:t>Lewicki</a:t>
            </a:r>
            <a:endParaRPr lang="ru-RU" sz="3200" dirty="0" smtClean="0">
              <a:latin typeface="Monotype Corsiva" pitchFamily="66" charset="0"/>
            </a:endParaRP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357686" y="3500438"/>
            <a:ext cx="3929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Segoe Script" pitchFamily="34" charset="0"/>
              </a:rPr>
              <a:t>There’s  Platinum  in  the sea ?  </a:t>
            </a:r>
          </a:p>
          <a:p>
            <a:r>
              <a:rPr lang="en-US" sz="2800" b="1" dirty="0" smtClean="0">
                <a:latin typeface="Segoe Script" pitchFamily="34" charset="0"/>
              </a:rPr>
              <a:t>Maybe – lets  see !</a:t>
            </a:r>
            <a:endParaRPr lang="ru-RU" sz="2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642918"/>
            <a:ext cx="85011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Приблизительная концентрация платины в морской воде составляет  0.000000000234 грамм на литр.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океанах 1 300 000 000 000 000 000 000 литров воды.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Следовательно в морской воде  всего земного шара содержится приблизительно 300 000 тонн платины.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ru-RU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Если построить заводы и перерабатывать всю воду океанов со скоростью потока Ниагарского водопада это займет всего 7  миллионов лет.</a:t>
            </a:r>
          </a:p>
          <a:p>
            <a:pPr algn="ctr"/>
            <a:r>
              <a:rPr lang="ru-RU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  <a:p>
            <a:pPr algn="ctr"/>
            <a:r>
              <a:rPr lang="ru-RU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Но мы могли бы обработать хотя бы 1 миллионную часть </a:t>
            </a:r>
          </a:p>
          <a:p>
            <a:pPr algn="ctr"/>
            <a:r>
              <a:rPr lang="ru-RU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океана за 7 лет.</a:t>
            </a:r>
          </a:p>
          <a:p>
            <a:pPr algn="ctr"/>
            <a:r>
              <a:rPr lang="ru-RU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Тогда мы получили бы около 300 кг платины, с рыночной стоимостью около $ 16 млн., что не покроет расходов по добыче.</a:t>
            </a:r>
          </a:p>
          <a:p>
            <a:pPr algn="ctr"/>
            <a:r>
              <a:rPr lang="ru-RU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Но в астероидах концентрация драгоценных металлов, таких как платина, в миллиард раз больше, чем в земных океанах 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уна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5" y="0"/>
            <a:ext cx="91200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стероиды на Луне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428604"/>
            <a:ext cx="8143900" cy="579554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стероиды на Луне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285728"/>
            <a:ext cx="6862305" cy="63271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хема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214422"/>
            <a:ext cx="8643852" cy="424622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Г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428604"/>
            <a:ext cx="8825708" cy="584944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oonexpress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8" y="142852"/>
            <a:ext cx="8981201" cy="642942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oonExpress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8858280" cy="4902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5143512"/>
            <a:ext cx="8715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ГЛАВА ФИРМЫ </a:t>
            </a:r>
            <a:r>
              <a:rPr lang="en-US" sz="24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MOON  EXPRESS, INC  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NAVEEN JAIN:</a:t>
            </a:r>
          </a:p>
          <a:p>
            <a:pPr algn="ctr"/>
            <a:r>
              <a:rPr lang="ru-RU" sz="24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 ЛУНЕ НАХОДЯТСЯ ЗАЛЕЖИ ПРИРОДНЫХ РЕСУРСОВ НЕ МЕНЕЕ ЧЕМ НА 16 КВАДРИЛЛИОНОВ ДОЛЛАРОВ  (6.06.2016)</a:t>
            </a:r>
            <a:endParaRPr lang="ru-RU" sz="2400" b="1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Рисунок 4" descr="jain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571744"/>
            <a:ext cx="2143140" cy="1926114"/>
          </a:xfrm>
          <a:prstGeom prst="rect">
            <a:avLst/>
          </a:prstGeom>
        </p:spPr>
      </p:pic>
      <p:pic>
        <p:nvPicPr>
          <p:cNvPr id="6" name="Рисунок 5" descr="Dr__Paul_Spudis,_Chie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40" y="2643182"/>
            <a:ext cx="2073607" cy="200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7224" y="4572008"/>
            <a:ext cx="847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N. Jain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57950" y="4643446"/>
            <a:ext cx="264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P. </a:t>
            </a:r>
            <a:r>
              <a:rPr lang="en-US" dirty="0" err="1" smtClean="0">
                <a:solidFill>
                  <a:schemeClr val="bg1"/>
                </a:solidFill>
              </a:rPr>
              <a:t>Spudis</a:t>
            </a:r>
            <a:r>
              <a:rPr lang="en-US" dirty="0" smtClean="0">
                <a:solidFill>
                  <a:schemeClr val="bg1"/>
                </a:solidFill>
              </a:rPr>
              <a:t>, Chief Scientist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КП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571480"/>
            <a:ext cx="8547915" cy="568269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едерац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214422"/>
            <a:ext cx="8429652" cy="4617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910" y="428604"/>
            <a:ext cx="8039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КОСМИЧЕСКИЙ  КОРАБЛЬ  «ФЕДЕРАЦИЯ»</a:t>
            </a:r>
            <a:endParaRPr lang="ru-RU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794" y="6072206"/>
            <a:ext cx="5094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ПЕРВЫЕ  ПУСКИ  ПОСЛЕ  2025  ГОДА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ключительны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214290"/>
            <a:ext cx="8005212" cy="65062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яжесть на луне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8678133" cy="5586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662" y="5929330"/>
            <a:ext cx="7304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УСКОРЕНИЕ  СВОБОДНОГО  ПАДЕНИЯ  НА  ЛУНЕ  1,62 м/с</a:t>
            </a:r>
            <a:r>
              <a:rPr lang="ru-RU" b="1" spc="10" baseline="30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(ПРИМЕРНО  1/6  ЗЕМНОГО)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жон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285728"/>
            <a:ext cx="4994271" cy="63233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жон янг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85728"/>
            <a:ext cx="8731158" cy="53988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10" y="5786454"/>
            <a:ext cx="7640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АПОЛЛОН – 16: ДЖОН  ЯНГ  ПОДПРЫГИВАЕТ  </a:t>
            </a: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  ЛУНЕ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центральность поля тяготен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214554"/>
            <a:ext cx="8239885" cy="4333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48" y="357166"/>
            <a:ext cx="77845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Впервые вычислен параметр </a:t>
            </a:r>
            <a:r>
              <a:rPr lang="ru-RU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нецентральности</a:t>
            </a:r>
            <a:endPara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поля тяготения Луны (ИСЛ «Луна – 10»)</a:t>
            </a: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Работа положила начало изучению</a:t>
            </a: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распределения массы Луны</a:t>
            </a: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142852"/>
            <a:ext cx="778610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Миссия GRAIL  2012 </a:t>
            </a: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ru-RU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The</a:t>
            </a: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Gravity</a:t>
            </a: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Recovery</a:t>
            </a: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Interior</a:t>
            </a: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Laboratory</a:t>
            </a: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)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643438" y="1142984"/>
            <a:ext cx="416331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Программа изучения </a:t>
            </a: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гравитационного поля</a:t>
            </a: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и внутреннего строения</a:t>
            </a:r>
          </a:p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Луны</a:t>
            </a:r>
          </a:p>
          <a:p>
            <a:endParaRPr lang="ru-RU" dirty="0"/>
          </a:p>
        </p:txBody>
      </p:sp>
      <p:pic>
        <p:nvPicPr>
          <p:cNvPr id="5" name="Рисунок 4" descr="мария зубе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5" y="1142984"/>
            <a:ext cx="3932754" cy="2714644"/>
          </a:xfrm>
          <a:prstGeom prst="rect">
            <a:avLst/>
          </a:prstGeom>
        </p:spPr>
      </p:pic>
      <p:pic>
        <p:nvPicPr>
          <p:cNvPr id="6" name="Рисунок 5" descr="grail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071810"/>
            <a:ext cx="4403587" cy="3360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34" y="4857760"/>
            <a:ext cx="38186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Руководитель проекта  </a:t>
            </a:r>
          </a:p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Мария </a:t>
            </a:r>
            <a:r>
              <a:rPr lang="ru-RU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Зубер</a:t>
            </a: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 algn="ctr"/>
            <a:r>
              <a:rPr lang="ru-RU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Массачусутский</a:t>
            </a: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Технологический Институт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357290" y="4071942"/>
            <a:ext cx="2042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Maria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Zuber</a:t>
            </a:r>
            <a:endPara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448</TotalTime>
  <Words>387</Words>
  <Application>Microsoft Office PowerPoint</Application>
  <PresentationFormat>Экран (4:3)</PresentationFormat>
  <Paragraphs>92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PC</cp:lastModifiedBy>
  <cp:revision>41</cp:revision>
  <dcterms:created xsi:type="dcterms:W3CDTF">2018-09-29T15:54:22Z</dcterms:created>
  <dcterms:modified xsi:type="dcterms:W3CDTF">2018-10-04T12:26:50Z</dcterms:modified>
</cp:coreProperties>
</file>